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8" r:id="rId3"/>
    <p:sldId id="342" r:id="rId4"/>
    <p:sldId id="343" r:id="rId5"/>
    <p:sldId id="344" r:id="rId6"/>
    <p:sldId id="340" r:id="rId7"/>
    <p:sldId id="345" r:id="rId8"/>
    <p:sldId id="348" r:id="rId9"/>
    <p:sldId id="349" r:id="rId10"/>
    <p:sldId id="347" r:id="rId11"/>
    <p:sldId id="350" r:id="rId12"/>
    <p:sldId id="346" r:id="rId13"/>
    <p:sldId id="339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enilson Marques de Oliveira" initials="EMdO" lastIdx="1" clrIdx="0">
    <p:extLst>
      <p:ext uri="{19B8F6BF-5375-455C-9EA6-DF929625EA0E}">
        <p15:presenceInfo xmlns:p15="http://schemas.microsoft.com/office/powerpoint/2012/main" xmlns="" userId="S-1-5-21-4180744257-1526234870-347425333-13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02E"/>
    <a:srgbClr val="9B3C07"/>
    <a:srgbClr val="D8540A"/>
    <a:srgbClr val="F46718"/>
    <a:srgbClr val="4D7D4D"/>
    <a:srgbClr val="F113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18" autoAdjust="0"/>
    <p:restoredTop sz="82562" autoAdjust="0"/>
  </p:normalViewPr>
  <p:slideViewPr>
    <p:cSldViewPr>
      <p:cViewPr>
        <p:scale>
          <a:sx n="93" d="100"/>
          <a:sy n="93" d="100"/>
        </p:scale>
        <p:origin x="-1806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84" y="102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B8F3654-16C1-4ABB-B13F-5B478C1F0C2F}" type="datetimeFigureOut">
              <a:rPr lang="pt-BR"/>
              <a:pPr>
                <a:defRPr/>
              </a:pPr>
              <a:t>03/05/2016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pt-BR"/>
              <a:t>Produzido por Liriane e Luize - TJMS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1E10FED-8C93-43B3-AA04-7242C639F0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98776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680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9187" cy="369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203582157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1.globo.com/go/goias/cidade/goiania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782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2875" cy="4103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5202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04/10/2015 10h43</a:t>
            </a:r>
          </a:p>
          <a:p>
            <a:endParaRPr lang="pt-BR" sz="1200" b="0" i="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Atualizado em 04/10/2015 13h36</a:t>
            </a:r>
          </a:p>
          <a:p>
            <a:r>
              <a:rPr lang="pt-BR" sz="1200" b="1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Incêndio atinge prédio em construção do TRT em Goiânia;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pt-BR" sz="1200" b="0" i="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Chamas começaram em madeiras que seriam usadas na obra.</a:t>
            </a:r>
            <a:b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Não houve feridos; bombeiros levaram cerca de 5h para apagar o fogo.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pt-BR" sz="1200" b="0" i="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Um incêndio atingiu o prédio do Tribunal Regional do Trabalho (TRT) que está em construção no Setor Bueno, em </a:t>
            </a:r>
            <a:r>
              <a:rPr lang="pt-BR" sz="1200" b="1" i="0" u="none" strike="noStrike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Goiânia</a:t>
            </a:r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 Segundo o Corpo de Bombeiros o fogo teve início em madeiras que seriam usadas na construção do prédio e se alastrou rapidamente. Não houve feridos.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52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473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22/10/2015</a:t>
            </a:r>
          </a:p>
          <a:p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TJ alagado: R$ 1,5 milhão de prejuízo e 11 dias sem expediente</a:t>
            </a:r>
          </a:p>
          <a:p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Enchente fechou prédio do Tribunal de Justiça, no bairro Praia de Belas, em Porto Alegre, há uma semana.</a:t>
            </a:r>
          </a:p>
          <a:p>
            <a:endParaRPr lang="pt-BR" sz="1200" b="0" i="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Fora o prejuízo financeiro, o presidente do Conselho de Comunicação Social do TJ-RS, desembargador Túlio Martins, projeta o acúmulo de processos na mesa de desembargadores, que julgam casos no segundo grau, devido ao alagamento.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949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03871B6F-FB74-4809-A9C1-6A31E7CCF22E}" type="datetime1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3964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B168372D-F0B1-402A-B4D9-5110CA05CEB3}" type="datetime1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13" descr="logo-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5988" y="0"/>
            <a:ext cx="15446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"/>
          <p:cNvSpPr>
            <a:spLocks noChangeAspect="1" noChangeArrowheads="1" noTextEdit="1"/>
          </p:cNvSpPr>
          <p:nvPr userDrawn="1"/>
        </p:nvSpPr>
        <p:spPr bwMode="auto">
          <a:xfrm>
            <a:off x="215900" y="179388"/>
            <a:ext cx="1025525" cy="129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72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738816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37ABAF1E-116C-41A0-85AA-9A51508B57E8}" type="datetime1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Imagem 13" descr="logo-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5988" y="0"/>
            <a:ext cx="15446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572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31780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7607" y="431659"/>
            <a:ext cx="5945034" cy="1259946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234997BD-8B8F-4DDC-BE93-950C8A9F037D}" type="datetime1">
              <a:rPr lang="pt-BR" smtClean="0"/>
              <a:t>03/05/2016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34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5D10DA-603E-44E5-84DC-68AB9A6B6FB9}" type="datetime1">
              <a:rPr lang="pt-BR" smtClean="0"/>
              <a:t>03/05/2016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4BC6B-3EE9-429B-A79F-1723AAC7D1D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7288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17DDE80-FB9F-4822-891A-7E28EECDE0B6}" type="datetime1">
              <a:rPr lang="pt-BR" smtClean="0"/>
              <a:t>03/05/2016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608D1-DA7B-4849-A711-6C90EC805AE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6619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E46603FF-1676-4CD2-BFFB-62A048BD8729}" type="datetime1">
              <a:rPr lang="pt-BR" smtClean="0"/>
              <a:t>03/05/2016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01983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1614EFD-61AB-4B38-8B23-E5A0B8C1A958}" type="datetime1">
              <a:rPr lang="pt-BR" smtClean="0"/>
              <a:t>03/05/2016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9615B-9207-4CC0-8865-31900FBCB7C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55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34369FB8-4BF5-4ECC-9F74-CF2AE7FA8250}" type="datetime1">
              <a:rPr lang="pt-BR" smtClean="0"/>
              <a:t>03/05/2016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m 13" descr="logo-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5988" y="0"/>
            <a:ext cx="15446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369204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E7517EBA-1260-4F9C-82DC-15EF18545440}" type="datetime1">
              <a:rPr lang="pt-BR" smtClean="0"/>
              <a:t>03/05/2016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60485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/>
          <a:lstStyle/>
          <a:p>
            <a:fld id="{BDB60F2C-F1EC-4871-84AA-05618108792B}" type="datetime1">
              <a:rPr lang="pt-BR" smtClean="0"/>
              <a:t>03/05/2016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13" descr="logo-t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5988" y="179388"/>
            <a:ext cx="154463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93675"/>
            <a:ext cx="10572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11149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deusa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502329" y="3938588"/>
            <a:ext cx="1578330" cy="314863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" y="3889"/>
            <a:ext cx="10079775" cy="1349993"/>
          </a:xfrm>
          <a:prstGeom prst="rect">
            <a:avLst/>
          </a:prstGeom>
        </p:spPr>
      </p:pic>
      <p:pic>
        <p:nvPicPr>
          <p:cNvPr id="9" name="Imagem 8" descr="RODAPE.fw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7080896"/>
            <a:ext cx="10080625" cy="478779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21479" y="539477"/>
            <a:ext cx="5801018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7476" y="1940689"/>
            <a:ext cx="9765674" cy="5146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224448" y="7157219"/>
            <a:ext cx="235214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 b="1">
                <a:solidFill>
                  <a:schemeClr val="bg1"/>
                </a:solidFill>
              </a:defRPr>
            </a:lvl1pPr>
          </a:lstStyle>
          <a:p>
            <a:fld id="{A8BA557C-7140-4BC7-88F9-962BC62976F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26" name="Picture 2" descr="http://www.tjse.jus.br/enastic/images/logo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08" y="539477"/>
            <a:ext cx="205026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22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/>
  </p:transition>
  <p:hf hdr="0" ftr="0" dt="0"/>
  <p:txStyles>
    <p:titleStyle>
      <a:lvl1pPr algn="l" defTabSz="1007943" rtl="0" eaLnBrk="1" latinLnBrk="0" hangingPunct="1">
        <a:spcBef>
          <a:spcPct val="0"/>
        </a:spcBef>
        <a:buNone/>
        <a:defRPr sz="4800" b="1" kern="1200">
          <a:solidFill>
            <a:srgbClr val="1E5016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27" kern="1200">
          <a:solidFill>
            <a:srgbClr val="1E5016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086" kern="1200">
          <a:solidFill>
            <a:srgbClr val="1E5016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46" kern="1200">
          <a:solidFill>
            <a:srgbClr val="1E5016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5" kern="1200">
          <a:solidFill>
            <a:srgbClr val="1E5016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5" kern="1200">
          <a:solidFill>
            <a:srgbClr val="1E5016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-uKi6Gf1t0" TargetMode="External"/><Relationship Id="rId5" Type="http://schemas.openxmlformats.org/officeDocument/2006/relationships/hyperlink" Target="https://www.youtube.com/watch?v=H-uKi6Gf1t0" TargetMode="Externa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4ahSXoDJtY" TargetMode="External"/><Relationship Id="rId5" Type="http://schemas.openxmlformats.org/officeDocument/2006/relationships/hyperlink" Target="https://www.youtube.com/watch?v=T4ahSXoDJtY" TargetMode="Externa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ynAWewXCjU" TargetMode="External"/><Relationship Id="rId5" Type="http://schemas.openxmlformats.org/officeDocument/2006/relationships/hyperlink" Target="https://www.youtube.com/watch?v=YynAWewXCjU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655936" y="3851845"/>
            <a:ext cx="7272808" cy="1620430"/>
          </a:xfrm>
          <a:effectLst/>
        </p:spPr>
        <p:txBody>
          <a:bodyPr tIns="35280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4900" dirty="0" smtClean="0">
                <a:solidFill>
                  <a:srgbClr val="33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Continuidade de Negócio de Serviços Críticos de TI</a:t>
            </a:r>
            <a:endParaRPr lang="de-DE" sz="2000" i="1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25536" y="6012085"/>
            <a:ext cx="4133607" cy="961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352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30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264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2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2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2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2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2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spcBef>
                <a:spcPct val="20000"/>
              </a:spcBef>
              <a:buFont typeface="Arial" pitchFamily="34" charset="0"/>
              <a:buNone/>
              <a:defRPr sz="2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solidFill>
                  <a:srgbClr val="33702E"/>
                </a:solidFill>
              </a:rPr>
              <a:t>Tribunal de Justiça de Mato Grosso do Sul</a:t>
            </a:r>
            <a:endParaRPr lang="pt-BR" sz="1400" dirty="0">
              <a:solidFill>
                <a:srgbClr val="33702E"/>
              </a:solidFill>
            </a:endParaRPr>
          </a:p>
          <a:p>
            <a:r>
              <a:rPr lang="pt-BR" sz="1400" b="1" dirty="0" smtClean="0">
                <a:solidFill>
                  <a:srgbClr val="33702E"/>
                </a:solidFill>
              </a:rPr>
              <a:t>Secretaria de Tecnologia da Informação</a:t>
            </a:r>
          </a:p>
          <a:p>
            <a:r>
              <a:rPr lang="pt-BR" sz="1200" b="1" dirty="0" smtClean="0">
                <a:solidFill>
                  <a:srgbClr val="33702E"/>
                </a:solidFill>
              </a:rPr>
              <a:t>Departamento de Infraestrutura e Tecnologia</a:t>
            </a:r>
          </a:p>
          <a:p>
            <a:r>
              <a:rPr lang="pt-BR" sz="1200" b="1" dirty="0" smtClean="0">
                <a:solidFill>
                  <a:srgbClr val="33702E"/>
                </a:solidFill>
              </a:rPr>
              <a:t>Coordenadoria de Segurança da Informação</a:t>
            </a:r>
          </a:p>
        </p:txBody>
      </p:sp>
      <p:sp>
        <p:nvSpPr>
          <p:cNvPr id="3" name="AutoShape 2" descr="Resultado de imagem para canivete su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Resultado de imagem para canivete su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Picture 2" descr="http://dis.sc.gov/PublishingImages/Earth-Securit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444" y="636084"/>
            <a:ext cx="2779737" cy="277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7992640" y="539477"/>
            <a:ext cx="2087985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992639" y="674268"/>
            <a:ext cx="2087985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281848" y="1763615"/>
            <a:ext cx="8150951" cy="4464494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Garantir</a:t>
            </a:r>
            <a:r>
              <a:rPr lang="pt-BR" sz="2800" dirty="0" smtClean="0"/>
              <a:t> à </a:t>
            </a:r>
            <a:r>
              <a:rPr lang="pt-BR" sz="2800" b="1" dirty="0" smtClean="0"/>
              <a:t>sociedade </a:t>
            </a:r>
            <a:r>
              <a:rPr lang="pt-BR" sz="2800" dirty="0" smtClean="0"/>
              <a:t>que o TJMS está </a:t>
            </a:r>
            <a:r>
              <a:rPr lang="pt-BR" sz="2800" b="1" dirty="0" smtClean="0"/>
              <a:t>preparado</a:t>
            </a:r>
            <a:r>
              <a:rPr lang="pt-BR" sz="2800" dirty="0" smtClean="0"/>
              <a:t> para a </a:t>
            </a:r>
            <a:r>
              <a:rPr lang="pt-BR" sz="2800" b="1" dirty="0" smtClean="0"/>
              <a:t>continuidade</a:t>
            </a:r>
            <a:r>
              <a:rPr lang="pt-BR" sz="2800" dirty="0" smtClean="0"/>
              <a:t> da </a:t>
            </a:r>
            <a:r>
              <a:rPr lang="pt-BR" sz="2800" b="1" dirty="0" smtClean="0"/>
              <a:t>prestação</a:t>
            </a:r>
            <a:r>
              <a:rPr lang="pt-BR" sz="2800" dirty="0" smtClean="0"/>
              <a:t> do </a:t>
            </a:r>
            <a:r>
              <a:rPr lang="pt-BR" sz="2800" b="1" dirty="0" smtClean="0"/>
              <a:t>serviço</a:t>
            </a:r>
            <a:r>
              <a:rPr lang="pt-BR" sz="2800" dirty="0" smtClean="0"/>
              <a:t> </a:t>
            </a:r>
            <a:r>
              <a:rPr lang="pt-BR" sz="2800" b="1" dirty="0" smtClean="0"/>
              <a:t>jurisdicional</a:t>
            </a:r>
            <a:r>
              <a:rPr lang="pt-BR" sz="2800" dirty="0" smtClean="0"/>
              <a:t> frente a </a:t>
            </a:r>
            <a:r>
              <a:rPr lang="pt-BR" sz="2800" b="1" dirty="0" smtClean="0"/>
              <a:t>ocorrência</a:t>
            </a:r>
            <a:r>
              <a:rPr lang="pt-BR" sz="2800" dirty="0" smtClean="0"/>
              <a:t> de </a:t>
            </a:r>
            <a:r>
              <a:rPr lang="pt-BR" sz="2800" b="1" dirty="0" smtClean="0"/>
              <a:t>desastres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Atender ao </a:t>
            </a:r>
            <a:r>
              <a:rPr lang="pt-BR" sz="2800" b="1" dirty="0" smtClean="0"/>
              <a:t>Macro Desafio do CNJ </a:t>
            </a:r>
            <a:r>
              <a:rPr lang="pt-BR" sz="2800" dirty="0" smtClean="0"/>
              <a:t>mapeado com </a:t>
            </a:r>
            <a:r>
              <a:rPr lang="pt-BR" sz="2800" b="1" dirty="0" smtClean="0"/>
              <a:t>OBJETIVO ESTRATÉGICO 12: </a:t>
            </a:r>
            <a:r>
              <a:rPr lang="pt-BR" sz="2800" i="1" dirty="0" smtClean="0"/>
              <a:t>Implantar e Melhorar os processos de governança de TI, segurança da informação e riscos</a:t>
            </a:r>
            <a:r>
              <a:rPr lang="pt-BR" sz="2800" dirty="0"/>
              <a:t>;</a:t>
            </a:r>
            <a:endParaRPr lang="pt-BR" sz="1050" dirty="0"/>
          </a:p>
          <a:p>
            <a:endParaRPr lang="pt-BR" sz="1200" dirty="0"/>
          </a:p>
          <a:p>
            <a:pPr marL="302484" lvl="1" indent="0">
              <a:buNone/>
            </a:pPr>
            <a:endParaRPr lang="pt-BR" sz="600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siliconindia.com:81/news/newsimages/special/J2W758u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" y="5802232"/>
            <a:ext cx="1208772" cy="1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MOTIVAÇÕES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766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935856" y="1763615"/>
            <a:ext cx="8856983" cy="5272058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Atender</a:t>
            </a:r>
            <a:r>
              <a:rPr lang="pt-BR" sz="2800" dirty="0" smtClean="0"/>
              <a:t> </a:t>
            </a:r>
            <a:r>
              <a:rPr lang="pt-BR" sz="2800" dirty="0"/>
              <a:t>os </a:t>
            </a:r>
            <a:r>
              <a:rPr lang="pt-BR" sz="2800" b="1" dirty="0"/>
              <a:t>requisitos</a:t>
            </a:r>
            <a:r>
              <a:rPr lang="pt-BR" sz="2800" dirty="0"/>
              <a:t> normativos </a:t>
            </a:r>
            <a:r>
              <a:rPr lang="pt-BR" sz="2800" b="1" dirty="0"/>
              <a:t>estabelecidos</a:t>
            </a:r>
            <a:r>
              <a:rPr lang="pt-BR" sz="2800" dirty="0"/>
              <a:t> pelo § 2º Art. </a:t>
            </a:r>
            <a:r>
              <a:rPr lang="pt-BR" sz="2800" dirty="0" smtClean="0"/>
              <a:t>10 e inciso VIII do Art. 24 </a:t>
            </a:r>
            <a:r>
              <a:rPr lang="pt-BR" sz="2800" dirty="0"/>
              <a:t>da </a:t>
            </a:r>
            <a:r>
              <a:rPr lang="pt-BR" sz="2800" b="1" dirty="0" smtClean="0"/>
              <a:t>Resolução </a:t>
            </a:r>
            <a:r>
              <a:rPr lang="pt-BR" sz="2800" b="1" dirty="0" err="1" smtClean="0"/>
              <a:t>Nr</a:t>
            </a:r>
            <a:r>
              <a:rPr lang="pt-BR" sz="2800" b="1" dirty="0" smtClean="0"/>
              <a:t>. 211</a:t>
            </a:r>
            <a:r>
              <a:rPr lang="pt-BR" sz="2800" dirty="0"/>
              <a:t>, de </a:t>
            </a:r>
            <a:r>
              <a:rPr lang="pt-BR" sz="2800" b="1" dirty="0"/>
              <a:t>15 de Dezembro de 2015</a:t>
            </a:r>
            <a:r>
              <a:rPr lang="pt-BR" sz="2800" dirty="0" smtClean="0"/>
              <a:t>;</a:t>
            </a:r>
          </a:p>
          <a:p>
            <a:pPr marL="503972" lvl="1" indent="0">
              <a:buNone/>
            </a:pPr>
            <a:r>
              <a:rPr lang="pt-BR" sz="1600" dirty="0" smtClean="0"/>
              <a:t>Art. 10. (...)</a:t>
            </a:r>
          </a:p>
          <a:p>
            <a:pPr marL="503972" lvl="1" indent="0">
              <a:buNone/>
            </a:pPr>
            <a:r>
              <a:rPr lang="pt-BR" sz="1600" dirty="0"/>
              <a:t>§ 2º Deverá ser </a:t>
            </a:r>
            <a:r>
              <a:rPr lang="pt-BR" sz="1600" dirty="0">
                <a:solidFill>
                  <a:srgbClr val="C00000"/>
                </a:solidFill>
              </a:rPr>
              <a:t>estabelecido Plano de Continuidade de Serviços essenciais de TIC</a:t>
            </a:r>
            <a:r>
              <a:rPr lang="pt-BR" sz="1600" dirty="0"/>
              <a:t>, especialmente no que se refere aos serviços judiciais.</a:t>
            </a:r>
          </a:p>
          <a:p>
            <a:pPr marL="503972" lvl="1" indent="0">
              <a:buNone/>
            </a:pPr>
            <a:r>
              <a:rPr lang="pt-BR" sz="1600" dirty="0"/>
              <a:t>(...)</a:t>
            </a:r>
          </a:p>
          <a:p>
            <a:pPr marL="503972" lvl="1" indent="0">
              <a:buNone/>
            </a:pPr>
            <a:r>
              <a:rPr lang="pt-BR" sz="1600" dirty="0" smtClean="0"/>
              <a:t>Art. 24. O nivelamento da infraestrutura de TIC deverá obedecer aos seguintes requisitos mínimos:</a:t>
            </a:r>
          </a:p>
          <a:p>
            <a:pPr marL="503972" lvl="1" indent="0">
              <a:buNone/>
            </a:pPr>
            <a:r>
              <a:rPr lang="pt-BR" sz="1600" dirty="0" smtClean="0"/>
              <a:t>(...)</a:t>
            </a:r>
          </a:p>
          <a:p>
            <a:pPr marL="503972" lvl="1" indent="0">
              <a:buNone/>
            </a:pPr>
            <a:r>
              <a:rPr lang="pt-BR" sz="1600" dirty="0" smtClean="0"/>
              <a:t>VIII – 1 (uma) solução de </a:t>
            </a:r>
            <a:r>
              <a:rPr lang="pt-BR" sz="1600" i="1" dirty="0" smtClean="0"/>
              <a:t>backup </a:t>
            </a:r>
            <a:r>
              <a:rPr lang="pt-BR" sz="1600" dirty="0" smtClean="0"/>
              <a:t>com capacidade suficiente para garantir a salvaguarda das informações digitais armazenadas, incluindo tecnologias para armazenamento de longo prazo e cópia dos </a:t>
            </a:r>
            <a:r>
              <a:rPr lang="pt-BR" sz="1600" i="1" dirty="0" smtClean="0"/>
              <a:t>backups </a:t>
            </a:r>
            <a:r>
              <a:rPr lang="pt-BR" sz="1600" dirty="0" smtClean="0"/>
              <a:t>mais recentes, em local distinto do local primário do órgão, de modo </a:t>
            </a:r>
            <a:r>
              <a:rPr lang="pt-BR" sz="1600" dirty="0" smtClean="0">
                <a:solidFill>
                  <a:srgbClr val="C00000"/>
                </a:solidFill>
              </a:rPr>
              <a:t>a prover redundância e atender à continuidade do negócio em caso de desastre</a:t>
            </a:r>
            <a:r>
              <a:rPr lang="pt-BR" sz="1600" dirty="0" smtClean="0"/>
              <a:t>;</a:t>
            </a:r>
          </a:p>
          <a:p>
            <a:pPr marL="503972" lvl="1" indent="0">
              <a:buNone/>
            </a:pPr>
            <a:r>
              <a:rPr lang="pt-BR" sz="1600" dirty="0" smtClean="0"/>
              <a:t>(...)</a:t>
            </a:r>
          </a:p>
          <a:p>
            <a:pPr marL="503972" lvl="1" indent="0">
              <a:buNone/>
            </a:pPr>
            <a:endParaRPr lang="pt-BR" sz="1800" dirty="0"/>
          </a:p>
          <a:p>
            <a:endParaRPr lang="pt-BR" sz="2400" dirty="0"/>
          </a:p>
          <a:p>
            <a:pPr marL="302484" lvl="1" indent="0">
              <a:buNone/>
            </a:pPr>
            <a:endParaRPr lang="pt-BR" sz="600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siliconindia.com:81/news/newsimages/special/J2W758u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" y="5802232"/>
            <a:ext cx="1208772" cy="1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MOTIVAÇÕES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3456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281849" y="1979637"/>
            <a:ext cx="8006936" cy="46085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b="1" dirty="0" smtClean="0"/>
              <a:t>Apoio </a:t>
            </a:r>
            <a:r>
              <a:rPr lang="pt-BR" sz="2800" dirty="0" smtClean="0"/>
              <a:t>da </a:t>
            </a:r>
            <a:r>
              <a:rPr lang="pt-BR" sz="2800" b="1" dirty="0" smtClean="0"/>
              <a:t>alta direção </a:t>
            </a:r>
            <a:r>
              <a:rPr lang="pt-BR" sz="2800" dirty="0" smtClean="0"/>
              <a:t>do Tribunal para condução do projeto do PCN;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</a:rPr>
              <a:t>Envolvimento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de </a:t>
            </a: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</a:rPr>
              <a:t>representantes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da </a:t>
            </a: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</a:rPr>
              <a:t>Alta Direção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nos </a:t>
            </a: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</a:rPr>
              <a:t>grupos de trabalhos 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de implantação do PCN;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dirty="0" smtClean="0"/>
              <a:t>Definição</a:t>
            </a:r>
            <a:r>
              <a:rPr lang="pt-BR" sz="2800" dirty="0" smtClean="0"/>
              <a:t> </a:t>
            </a:r>
            <a:r>
              <a:rPr lang="pt-BR" sz="2800" b="1" dirty="0" smtClean="0"/>
              <a:t>clara</a:t>
            </a:r>
            <a:r>
              <a:rPr lang="pt-BR" sz="2800" dirty="0" smtClean="0"/>
              <a:t> das hipóteses de </a:t>
            </a:r>
            <a:r>
              <a:rPr lang="pt-BR" sz="2800" b="1" dirty="0" smtClean="0"/>
              <a:t>desastre</a:t>
            </a:r>
            <a:r>
              <a:rPr lang="pt-BR" sz="2800" dirty="0" smtClean="0"/>
              <a:t> e do que é </a:t>
            </a:r>
            <a:r>
              <a:rPr lang="pt-BR" sz="2800" b="1" dirty="0" smtClean="0"/>
              <a:t>sistema</a:t>
            </a:r>
            <a:r>
              <a:rPr lang="pt-BR" sz="2800" dirty="0" smtClean="0"/>
              <a:t> </a:t>
            </a:r>
            <a:r>
              <a:rPr lang="pt-BR" sz="2800" b="1" dirty="0" smtClean="0"/>
              <a:t>crítico</a:t>
            </a:r>
            <a:r>
              <a:rPr lang="pt-BR" sz="2800" dirty="0" smtClean="0"/>
              <a:t> para o TJMS;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Apoio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de pessoal 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técnico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para o desenvolvimento da 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estratégia de continuidade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dirty="0" smtClean="0"/>
              <a:t>Recursos financeiros </a:t>
            </a:r>
            <a:r>
              <a:rPr lang="pt-BR" sz="2800" dirty="0" smtClean="0"/>
              <a:t>e </a:t>
            </a:r>
            <a:r>
              <a:rPr lang="pt-BR" sz="2800" b="1" dirty="0" smtClean="0"/>
              <a:t>de pessoal </a:t>
            </a:r>
            <a:r>
              <a:rPr lang="pt-BR" sz="2800" dirty="0" smtClean="0"/>
              <a:t>para </a:t>
            </a:r>
            <a:r>
              <a:rPr lang="pt-BR" sz="2800" b="1" dirty="0" smtClean="0"/>
              <a:t>aquisição </a:t>
            </a:r>
            <a:r>
              <a:rPr lang="pt-BR" sz="2800" dirty="0" smtClean="0"/>
              <a:t>e </a:t>
            </a:r>
            <a:r>
              <a:rPr lang="pt-BR" sz="2800" b="1" dirty="0" smtClean="0"/>
              <a:t>implantação </a:t>
            </a:r>
            <a:r>
              <a:rPr lang="pt-BR" sz="2800" dirty="0" smtClean="0"/>
              <a:t>da estratégia de continuidade.</a:t>
            </a:r>
          </a:p>
        </p:txBody>
      </p:sp>
      <p:pic>
        <p:nvPicPr>
          <p:cNvPr id="2050" name="Picture 2" descr="http://www.siliconindia.com:81/news/newsimages/special/J2W758u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" y="5802232"/>
            <a:ext cx="1208772" cy="1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CRÍTICOS DE SUCESSO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852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791840" y="3131765"/>
            <a:ext cx="8417784" cy="1065792"/>
          </a:xfrm>
        </p:spPr>
        <p:txBody>
          <a:bodyPr>
            <a:noAutofit/>
          </a:bodyPr>
          <a:lstStyle/>
          <a:p>
            <a:pPr marL="37810" indent="0" algn="ctr">
              <a:buNone/>
            </a:pPr>
            <a:r>
              <a:rPr lang="pt-BR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Segurança da Informação é responsabilidade de todos nós!</a:t>
            </a:r>
          </a:p>
          <a:p>
            <a:pPr lvl="0"/>
            <a:endParaRPr lang="pt-BR" sz="1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047607" y="683493"/>
            <a:ext cx="7529210" cy="598400"/>
          </a:xfrm>
        </p:spPr>
        <p:txBody>
          <a:bodyPr/>
          <a:lstStyle/>
          <a:p>
            <a:pPr algn="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3820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281849" y="2377491"/>
            <a:ext cx="8006936" cy="2842505"/>
          </a:xfrm>
        </p:spPr>
        <p:txBody>
          <a:bodyPr>
            <a:noAutofit/>
          </a:bodyPr>
          <a:lstStyle/>
          <a:p>
            <a:r>
              <a:rPr lang="pt-BR" sz="3200" dirty="0" smtClean="0"/>
              <a:t>Apresentar proposta de </a:t>
            </a:r>
            <a:r>
              <a:rPr lang="pt-BR" sz="3200" b="1" dirty="0" smtClean="0"/>
              <a:t>elaboração</a:t>
            </a:r>
            <a:r>
              <a:rPr lang="pt-BR" sz="3200" dirty="0" smtClean="0"/>
              <a:t> do </a:t>
            </a:r>
            <a:r>
              <a:rPr lang="pt-BR" sz="3200" b="1" dirty="0" smtClean="0"/>
              <a:t>Plano de Continuidade de Negócio </a:t>
            </a:r>
            <a:r>
              <a:rPr lang="pt-BR" sz="3200" dirty="0" smtClean="0"/>
              <a:t>para Serviços Críticos do TJMS;</a:t>
            </a:r>
          </a:p>
          <a:p>
            <a:r>
              <a:rPr lang="pt-BR" sz="3200" b="1" dirty="0" smtClean="0"/>
              <a:t>Obter</a:t>
            </a:r>
            <a:r>
              <a:rPr lang="pt-BR" sz="3200" dirty="0" smtClean="0"/>
              <a:t> </a:t>
            </a:r>
            <a:r>
              <a:rPr lang="pt-BR" sz="3200" b="1" dirty="0" smtClean="0"/>
              <a:t>apoio </a:t>
            </a:r>
            <a:r>
              <a:rPr lang="pt-BR" sz="3200" dirty="0" smtClean="0"/>
              <a:t>e </a:t>
            </a:r>
            <a:r>
              <a:rPr lang="pt-BR" sz="3200" b="1" dirty="0" smtClean="0"/>
              <a:t>aprovação </a:t>
            </a:r>
            <a:r>
              <a:rPr lang="pt-BR" sz="3200" dirty="0" smtClean="0"/>
              <a:t>para iniciar os trabalhos.</a:t>
            </a:r>
          </a:p>
          <a:p>
            <a:pPr marL="302484" lvl="1" indent="0">
              <a:buNone/>
            </a:pPr>
            <a:endParaRPr lang="pt-BR" sz="2400" b="1" i="1" dirty="0" smtClean="0">
              <a:solidFill>
                <a:srgbClr val="C00000"/>
              </a:solidFill>
            </a:endParaRPr>
          </a:p>
          <a:p>
            <a:pPr marL="302484" lvl="1" indent="0">
              <a:buNone/>
            </a:pPr>
            <a:endParaRPr lang="pt-BR" sz="2400" b="1" i="1" dirty="0">
              <a:solidFill>
                <a:srgbClr val="C00000"/>
              </a:solidFill>
            </a:endParaRPr>
          </a:p>
          <a:p>
            <a:pPr marL="302484" lvl="1" indent="0">
              <a:buNone/>
            </a:pPr>
            <a:endParaRPr lang="pt-BR" sz="1400" b="1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siliconindia.com:81/news/newsimages/special/J2W758u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" y="5802232"/>
            <a:ext cx="1208772" cy="1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742417"/>
          </a:xfrm>
        </p:spPr>
        <p:txBody>
          <a:bodyPr/>
          <a:lstStyle/>
          <a:p>
            <a:pPr algn="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8544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602563" y="323453"/>
            <a:ext cx="8455055" cy="742417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DESASTRES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Incêndio no TRT  de Goiânia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H-uKi6Gf1t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19832" y="1763613"/>
            <a:ext cx="8675217" cy="487980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880072" y="7220599"/>
            <a:ext cx="4636572" cy="292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Fonte: </a:t>
            </a:r>
            <a:r>
              <a:rPr lang="pt-BR" sz="1400" dirty="0" smtClean="0">
                <a:hlinkClick r:id="rId5"/>
              </a:rPr>
              <a:t>https</a:t>
            </a:r>
            <a:r>
              <a:rPr lang="pt-BR" sz="1400" dirty="0">
                <a:hlinkClick r:id="rId5"/>
              </a:rPr>
              <a:t>://</a:t>
            </a:r>
            <a:r>
              <a:rPr lang="pt-BR" sz="1400" dirty="0" smtClean="0">
                <a:hlinkClick r:id="rId5"/>
              </a:rPr>
              <a:t>www.youtube.com/watch?v=H-uKi6Gf1t0</a:t>
            </a:r>
            <a:r>
              <a:rPr lang="pt-BR" sz="1400" dirty="0" smtClean="0"/>
              <a:t>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295542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T4ahSXoDJt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91840" y="1763613"/>
            <a:ext cx="8448939" cy="4752528"/>
          </a:xfrm>
          <a:prstGeom prst="rect">
            <a:avLst/>
          </a:prstGeom>
        </p:spPr>
      </p:pic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DESASTRES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Incêndio no INSS - Brasília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64048" y="7183156"/>
            <a:ext cx="6719829" cy="321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 smtClean="0">
                <a:hlinkClick r:id="rId5"/>
              </a:rPr>
              <a:t>https</a:t>
            </a:r>
            <a:r>
              <a:rPr lang="pt-BR" sz="1600" dirty="0">
                <a:hlinkClick r:id="rId5"/>
              </a:rPr>
              <a:t>://</a:t>
            </a:r>
            <a:r>
              <a:rPr lang="pt-BR" sz="1600" dirty="0" smtClean="0">
                <a:hlinkClick r:id="rId5"/>
              </a:rPr>
              <a:t>www.youtube.com/watch?v=T4ahSXoDJtY</a:t>
            </a:r>
            <a:r>
              <a:rPr lang="pt-BR" sz="1600" dirty="0" smtClean="0"/>
              <a:t>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845189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DESASTRES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Alagamento no TJRS 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YynAWewXCj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63848" y="2051645"/>
            <a:ext cx="8208635" cy="4617357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448024" y="7173625"/>
            <a:ext cx="5759722" cy="321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 smtClean="0">
                <a:hlinkClick r:id="rId5"/>
              </a:rPr>
              <a:t>https</a:t>
            </a:r>
            <a:r>
              <a:rPr lang="pt-BR" sz="1600" dirty="0">
                <a:hlinkClick r:id="rId5"/>
              </a:rPr>
              <a:t>://</a:t>
            </a:r>
            <a:r>
              <a:rPr lang="pt-BR" sz="1600" dirty="0" smtClean="0">
                <a:hlinkClick r:id="rId5"/>
              </a:rPr>
              <a:t>www.youtube.com/watch?v=YynAWewXCjU</a:t>
            </a:r>
            <a:r>
              <a:rPr lang="pt-BR" sz="1600" dirty="0" smtClean="0"/>
              <a:t>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060715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274503" y="1979637"/>
            <a:ext cx="8006936" cy="4752528"/>
          </a:xfrm>
        </p:spPr>
        <p:txBody>
          <a:bodyPr>
            <a:noAutofit/>
          </a:bodyPr>
          <a:lstStyle/>
          <a:p>
            <a:r>
              <a:rPr lang="pt-BR" sz="2800" dirty="0" smtClean="0"/>
              <a:t>Continuidade de negócios é a </a:t>
            </a:r>
            <a:r>
              <a:rPr lang="pt-BR" sz="2800" b="1" dirty="0" smtClean="0"/>
              <a:t>capacidade </a:t>
            </a:r>
            <a:r>
              <a:rPr lang="pt-BR" sz="2800" dirty="0" smtClean="0"/>
              <a:t>de uma organização </a:t>
            </a:r>
            <a:r>
              <a:rPr lang="pt-BR" sz="2800" b="1" dirty="0" smtClean="0"/>
              <a:t>manter </a:t>
            </a:r>
            <a:r>
              <a:rPr lang="pt-BR" sz="2800" dirty="0" smtClean="0"/>
              <a:t>as </a:t>
            </a:r>
            <a:r>
              <a:rPr lang="pt-BR" sz="2800" b="1" dirty="0" smtClean="0"/>
              <a:t>operações </a:t>
            </a:r>
            <a:r>
              <a:rPr lang="pt-BR" sz="2800" dirty="0" smtClean="0"/>
              <a:t>de seus </a:t>
            </a:r>
            <a:r>
              <a:rPr lang="pt-BR" sz="2800" b="1" dirty="0" smtClean="0"/>
              <a:t>serviços críticos</a:t>
            </a:r>
            <a:r>
              <a:rPr lang="pt-BR" sz="2800" dirty="0" smtClean="0"/>
              <a:t> em um </a:t>
            </a:r>
            <a:r>
              <a:rPr lang="pt-BR" sz="2800" b="1" dirty="0" smtClean="0"/>
              <a:t>nível aceitável </a:t>
            </a:r>
            <a:r>
              <a:rPr lang="pt-BR" sz="2800" dirty="0" smtClean="0"/>
              <a:t>e </a:t>
            </a:r>
            <a:r>
              <a:rPr lang="pt-BR" sz="2800" b="1" dirty="0" smtClean="0"/>
              <a:t>previamente definido</a:t>
            </a:r>
            <a:r>
              <a:rPr lang="pt-BR" sz="2800" dirty="0" smtClean="0"/>
              <a:t>, </a:t>
            </a:r>
            <a:r>
              <a:rPr lang="pt-BR" sz="2800" dirty="0"/>
              <a:t>após incidentes de alto impacto que provoquem </a:t>
            </a:r>
            <a:r>
              <a:rPr lang="pt-BR" sz="2800" dirty="0" smtClean="0"/>
              <a:t>sua </a:t>
            </a:r>
            <a:r>
              <a:rPr lang="pt-BR" sz="2800" dirty="0"/>
              <a:t>interrupção.</a:t>
            </a:r>
          </a:p>
          <a:p>
            <a:r>
              <a:rPr lang="pt-BR" sz="2800" dirty="0"/>
              <a:t>A </a:t>
            </a:r>
            <a:r>
              <a:rPr lang="pt-BR" sz="2800" b="1" dirty="0"/>
              <a:t>implementação </a:t>
            </a:r>
            <a:r>
              <a:rPr lang="pt-BR" sz="2800" dirty="0"/>
              <a:t>da continuidade deve acontecer </a:t>
            </a:r>
            <a:r>
              <a:rPr lang="pt-BR" sz="2800" b="1" dirty="0"/>
              <a:t>dentro </a:t>
            </a:r>
            <a:r>
              <a:rPr lang="pt-BR" sz="2800" dirty="0"/>
              <a:t>de um </a:t>
            </a:r>
            <a:r>
              <a:rPr lang="pt-BR" sz="2800" b="1" dirty="0"/>
              <a:t>processo de gestão de continuidade de </a:t>
            </a:r>
            <a:r>
              <a:rPr lang="pt-BR" sz="2800" b="1" dirty="0" smtClean="0"/>
              <a:t>negócios </a:t>
            </a:r>
            <a:r>
              <a:rPr lang="pt-BR" sz="2800" dirty="0" smtClean="0"/>
              <a:t>(políticas</a:t>
            </a:r>
            <a:r>
              <a:rPr lang="pt-BR" sz="2800" dirty="0"/>
              <a:t>, planos de ação, recursos e pessoal necessário para sua </a:t>
            </a:r>
            <a:r>
              <a:rPr lang="pt-BR" sz="2800" dirty="0" smtClean="0"/>
              <a:t>garantia);</a:t>
            </a:r>
            <a:endParaRPr lang="pt-BR" sz="2000" i="1" dirty="0">
              <a:solidFill>
                <a:srgbClr val="C00000"/>
              </a:solidFill>
            </a:endParaRPr>
          </a:p>
          <a:p>
            <a:pPr marL="302484" lvl="1" indent="0">
              <a:buNone/>
            </a:pPr>
            <a:endParaRPr lang="pt-BR" sz="1200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siliconindia.com:81/news/newsimages/special/J2W758u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" y="5802232"/>
            <a:ext cx="1208772" cy="1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de Continuidade de Negócio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 ISO/IEC 22301 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414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281848" y="1979637"/>
            <a:ext cx="8438984" cy="4104455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Incidentes de alto impacto</a:t>
            </a:r>
            <a:r>
              <a:rPr lang="pt-BR" sz="2800" dirty="0" smtClean="0"/>
              <a:t> que têm a capacidade de </a:t>
            </a:r>
            <a:r>
              <a:rPr lang="pt-BR" sz="2800" b="1" dirty="0" smtClean="0"/>
              <a:t>paralisar temporariamente </a:t>
            </a:r>
            <a:r>
              <a:rPr lang="pt-BR" sz="2800" dirty="0" smtClean="0"/>
              <a:t>ou </a:t>
            </a:r>
            <a:r>
              <a:rPr lang="pt-BR" sz="2800" b="1" dirty="0" smtClean="0"/>
              <a:t>definitivamente </a:t>
            </a:r>
            <a:r>
              <a:rPr lang="pt-BR" sz="2800" dirty="0" smtClean="0"/>
              <a:t>as operações de uma organização;</a:t>
            </a:r>
          </a:p>
          <a:p>
            <a:r>
              <a:rPr lang="pt-BR" sz="2800" dirty="0" smtClean="0"/>
              <a:t>A diferença de </a:t>
            </a:r>
            <a:r>
              <a:rPr lang="pt-BR" sz="2800" b="1" dirty="0" smtClean="0"/>
              <a:t>incidente</a:t>
            </a:r>
            <a:r>
              <a:rPr lang="pt-BR" sz="2800" dirty="0" smtClean="0"/>
              <a:t> </a:t>
            </a:r>
            <a:r>
              <a:rPr lang="pt-BR" sz="2800" b="1" dirty="0" smtClean="0"/>
              <a:t>comum</a:t>
            </a:r>
            <a:r>
              <a:rPr lang="pt-BR" sz="2800" dirty="0" smtClean="0"/>
              <a:t> para o desastre é que este </a:t>
            </a:r>
            <a:r>
              <a:rPr lang="pt-BR" sz="2800" b="1" dirty="0" smtClean="0"/>
              <a:t>não leva </a:t>
            </a:r>
            <a:r>
              <a:rPr lang="pt-BR" sz="2800" dirty="0" smtClean="0"/>
              <a:t>em </a:t>
            </a:r>
            <a:r>
              <a:rPr lang="pt-BR" sz="2800" b="1" dirty="0" smtClean="0"/>
              <a:t>consideração </a:t>
            </a:r>
            <a:r>
              <a:rPr lang="pt-BR" sz="2800" dirty="0" smtClean="0"/>
              <a:t>sua </a:t>
            </a:r>
            <a:r>
              <a:rPr lang="pt-BR" sz="2800" b="1" dirty="0" smtClean="0"/>
              <a:t>probabilidade de ocorrência</a:t>
            </a:r>
            <a:r>
              <a:rPr lang="pt-BR" sz="2800" dirty="0" smtClean="0"/>
              <a:t>, mas sim seu </a:t>
            </a:r>
            <a:r>
              <a:rPr lang="pt-BR" sz="2800" b="1" dirty="0" smtClean="0"/>
              <a:t>altíssimo impacto</a:t>
            </a:r>
            <a:r>
              <a:rPr lang="pt-BR" sz="2800" dirty="0" smtClean="0"/>
              <a:t>, o que eleva o risco.</a:t>
            </a:r>
            <a:endParaRPr lang="pt-BR" sz="2800" dirty="0"/>
          </a:p>
          <a:p>
            <a:pPr marL="302484" lvl="1" indent="0">
              <a:buNone/>
            </a:pPr>
            <a:endParaRPr lang="pt-BR" sz="2000" i="1" dirty="0">
              <a:solidFill>
                <a:srgbClr val="C00000"/>
              </a:solidFill>
            </a:endParaRPr>
          </a:p>
          <a:p>
            <a:pPr marL="302484" lvl="1" indent="0">
              <a:buNone/>
            </a:pPr>
            <a:endParaRPr lang="pt-BR" sz="1200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siliconindia.com:81/news/newsimages/special/J2W758u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" y="5802232"/>
            <a:ext cx="1208772" cy="1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DESASTRES</a:t>
            </a:r>
            <a:b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Conceituação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860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281849" y="1763615"/>
            <a:ext cx="8006936" cy="3816422"/>
          </a:xfrm>
        </p:spPr>
        <p:txBody>
          <a:bodyPr>
            <a:noAutofit/>
          </a:bodyPr>
          <a:lstStyle/>
          <a:p>
            <a:r>
              <a:rPr lang="pt-BR" sz="3200" dirty="0" smtClean="0"/>
              <a:t>Só em 2015, </a:t>
            </a:r>
            <a:r>
              <a:rPr lang="pt-BR" sz="3200" b="1" dirty="0" smtClean="0"/>
              <a:t>processos criminais distribuídos </a:t>
            </a:r>
            <a:r>
              <a:rPr lang="pt-BR" sz="3200" dirty="0" smtClean="0"/>
              <a:t>somaram mais de </a:t>
            </a:r>
            <a:r>
              <a:rPr lang="pt-BR" sz="3200" b="1" dirty="0" smtClean="0">
                <a:solidFill>
                  <a:srgbClr val="C00000"/>
                </a:solidFill>
              </a:rPr>
              <a:t>29.000</a:t>
            </a:r>
            <a:r>
              <a:rPr lang="pt-BR" sz="3200" dirty="0" smtClean="0"/>
              <a:t>, </a:t>
            </a:r>
            <a:r>
              <a:rPr lang="pt-BR" sz="3200" b="1" dirty="0" smtClean="0"/>
              <a:t>julgados</a:t>
            </a:r>
            <a:r>
              <a:rPr lang="pt-BR" sz="3200" dirty="0" smtClean="0"/>
              <a:t> somaram mais de </a:t>
            </a:r>
            <a:r>
              <a:rPr lang="pt-BR" sz="3200" b="1" dirty="0" smtClean="0">
                <a:solidFill>
                  <a:srgbClr val="C00000"/>
                </a:solidFill>
              </a:rPr>
              <a:t>42.000 processos</a:t>
            </a:r>
            <a:r>
              <a:rPr lang="pt-BR" sz="3200" dirty="0" smtClean="0"/>
              <a:t>;</a:t>
            </a:r>
          </a:p>
          <a:p>
            <a:r>
              <a:rPr lang="pt-BR" sz="3200" dirty="0" smtClean="0"/>
              <a:t>De </a:t>
            </a:r>
            <a:r>
              <a:rPr lang="pt-BR" sz="3200" b="1" dirty="0" smtClean="0"/>
              <a:t>processos não criminais distribuídos</a:t>
            </a:r>
            <a:r>
              <a:rPr lang="pt-BR" sz="3200" dirty="0" smtClean="0"/>
              <a:t> o montante foi de </a:t>
            </a:r>
            <a:r>
              <a:rPr lang="pt-BR" sz="3200" b="1" dirty="0" smtClean="0">
                <a:solidFill>
                  <a:srgbClr val="C00000"/>
                </a:solidFill>
              </a:rPr>
              <a:t>149.534</a:t>
            </a:r>
            <a:r>
              <a:rPr lang="pt-BR" sz="3200" dirty="0" smtClean="0"/>
              <a:t>, </a:t>
            </a:r>
            <a:r>
              <a:rPr lang="pt-BR" sz="3200" b="1" dirty="0" smtClean="0"/>
              <a:t>julgados</a:t>
            </a:r>
            <a:r>
              <a:rPr lang="pt-BR" sz="3200" dirty="0" smtClean="0"/>
              <a:t> acumulam cerca de </a:t>
            </a:r>
            <a:r>
              <a:rPr lang="pt-BR" sz="3200" b="1" dirty="0" smtClean="0">
                <a:solidFill>
                  <a:srgbClr val="C00000"/>
                </a:solidFill>
              </a:rPr>
              <a:t>161.175 processos</a:t>
            </a:r>
            <a:r>
              <a:rPr lang="pt-BR" sz="3200" dirty="0" smtClean="0"/>
              <a:t>;</a:t>
            </a:r>
            <a:endParaRPr lang="pt-BR" sz="3200" dirty="0"/>
          </a:p>
          <a:p>
            <a:pPr marL="302484" lvl="1" indent="0">
              <a:buNone/>
            </a:pPr>
            <a:endParaRPr lang="pt-BR" sz="1200" i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siliconindia.com:81/news/newsimages/special/J2W758u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" y="5802232"/>
            <a:ext cx="1208772" cy="1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1764876" y="4434925"/>
            <a:ext cx="5895784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977" dirty="0">
              <a:solidFill>
                <a:schemeClr val="accent4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DE UM DESASTRE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07864" y="7164213"/>
            <a:ext cx="8150950" cy="321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2484" lvl="1" indent="0" algn="ctr">
              <a:buNone/>
            </a:pPr>
            <a:r>
              <a:rPr lang="pt-BR" sz="1600" b="1" i="1" dirty="0"/>
              <a:t>Fonte: https://www.tjms.jus.br/intranet/secretarias/csm/metas2015/meta1.php</a:t>
            </a:r>
          </a:p>
        </p:txBody>
      </p:sp>
    </p:spTree>
    <p:extLst>
      <p:ext uri="{BB962C8B-B14F-4D97-AF65-F5344CB8AC3E}">
        <p14:creationId xmlns:p14="http://schemas.microsoft.com/office/powerpoint/2010/main" val="8714751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60" y="2471838"/>
            <a:ext cx="8283362" cy="4352052"/>
          </a:xfrm>
          <a:prstGeom prst="rect">
            <a:avLst/>
          </a:prstGeom>
        </p:spPr>
      </p:pic>
      <p:sp>
        <p:nvSpPr>
          <p:cNvPr id="5" name="Título 12"/>
          <p:cNvSpPr txBox="1">
            <a:spLocks/>
          </p:cNvSpPr>
          <p:nvPr/>
        </p:nvSpPr>
        <p:spPr>
          <a:xfrm>
            <a:off x="389417" y="6611588"/>
            <a:ext cx="2195872" cy="425879"/>
          </a:xfrm>
          <a:prstGeom prst="rect">
            <a:avLst/>
          </a:prstGeom>
        </p:spPr>
        <p:txBody>
          <a:bodyPr vert="horz" lIns="75624" tIns="37812" rIns="75624" bIns="37812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rgbClr val="C00000"/>
                </a:solidFill>
              </a:rPr>
              <a:t>32.920 Vindos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951789" y="539476"/>
            <a:ext cx="2128836" cy="742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11920" y="683493"/>
            <a:ext cx="8455055" cy="936104"/>
          </a:xfrm>
        </p:spPr>
        <p:txBody>
          <a:bodyPr/>
          <a:lstStyle/>
          <a:p>
            <a:pPr algn="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DE UM DESASTRE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79872" y="7123915"/>
            <a:ext cx="8150950" cy="43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2484" lvl="1" indent="0" algn="ctr">
              <a:buNone/>
            </a:pPr>
            <a:r>
              <a:rPr lang="pt-BR" sz="1200" b="1" i="1" dirty="0"/>
              <a:t>Fonte: https://www.tjms.jus.br/_estaticos_/estatistica/movimentoForense/MovimentoForense2Grau-Marco2016.pdf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476" y="1940689"/>
            <a:ext cx="9765674" cy="3295042"/>
          </a:xfrm>
        </p:spPr>
        <p:txBody>
          <a:bodyPr/>
          <a:lstStyle/>
          <a:p>
            <a:r>
              <a:rPr lang="pt-BR" dirty="0" smtClean="0"/>
              <a:t>Movimento Forense de 2º Grau – Março de 2016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20032" y="2627709"/>
            <a:ext cx="360040" cy="3888432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>
            <a:stCxn id="8" idx="2"/>
          </p:cNvCxnSpPr>
          <p:nvPr/>
        </p:nvCxnSpPr>
        <p:spPr>
          <a:xfrm flipH="1">
            <a:off x="2376016" y="6516141"/>
            <a:ext cx="324036" cy="307749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5155347" y="2627709"/>
            <a:ext cx="360040" cy="3888432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ítulo 12"/>
          <p:cNvSpPr txBox="1">
            <a:spLocks/>
          </p:cNvSpPr>
          <p:nvPr/>
        </p:nvSpPr>
        <p:spPr>
          <a:xfrm>
            <a:off x="5904407" y="6508418"/>
            <a:ext cx="2479977" cy="501046"/>
          </a:xfrm>
          <a:prstGeom prst="rect">
            <a:avLst/>
          </a:prstGeom>
        </p:spPr>
        <p:txBody>
          <a:bodyPr vert="horz" lIns="75624" tIns="37812" rIns="75624" bIns="37812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977" dirty="0" smtClean="0">
                <a:solidFill>
                  <a:srgbClr val="C00000"/>
                </a:solidFill>
              </a:rPr>
              <a:t>5.518 julgados</a:t>
            </a:r>
            <a:endParaRPr lang="pt-BR" sz="2977" dirty="0">
              <a:solidFill>
                <a:srgbClr val="C00000"/>
              </a:solidFill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>
            <a:off x="5360049" y="6508417"/>
            <a:ext cx="544359" cy="206343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134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Slide 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de padrão" id="{4BEC8461-F9D5-46A2-BC01-8E5624DE24B6}" vid="{357D2E33-A5CC-4340-89FF-AAE85155F097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61355</TotalTime>
  <Words>625</Words>
  <Application>Microsoft Office PowerPoint</Application>
  <PresentationFormat>Personalizar</PresentationFormat>
  <Paragraphs>64</Paragraphs>
  <Slides>13</Slides>
  <Notes>4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Slide padrão</vt:lpstr>
      <vt:lpstr>Continuidade de Negócio de Serviços Críticos de TI</vt:lpstr>
      <vt:lpstr>INTRODUÇÃO</vt:lpstr>
      <vt:lpstr>DESASTRES  Incêndio no TRT  de Goiânia</vt:lpstr>
      <vt:lpstr>DESASTRES  Incêndio no INSS - Brasília</vt:lpstr>
      <vt:lpstr>DESASTRES  Alagamento no TJRS </vt:lpstr>
      <vt:lpstr>Gestão de Continuidade de Negócio Norma ISO/IEC 22301 </vt:lpstr>
      <vt:lpstr>DESASTRES Conceituação</vt:lpstr>
      <vt:lpstr>IMPACTO DE UM DESASTRE</vt:lpstr>
      <vt:lpstr>IMPACTO DE UM DESASTRE</vt:lpstr>
      <vt:lpstr>MOTIVAÇÕES</vt:lpstr>
      <vt:lpstr>MOTIVAÇÕES</vt:lpstr>
      <vt:lpstr>FATORES CRÍTICOS DE SUCESSO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Apresente um Novo Produto</dc:title>
  <dc:creator>Liriane</dc:creator>
  <dc:description>Apresentação geral de um novo produto levando em consideração os desejos do cliente</dc:description>
  <cp:lastModifiedBy>Larissa Oliveira Ostrowsky</cp:lastModifiedBy>
  <cp:revision>462</cp:revision>
  <cp:lastPrinted>1601-01-01T00:00:00Z</cp:lastPrinted>
  <dcterms:created xsi:type="dcterms:W3CDTF">2011-08-30T14:45:55Z</dcterms:created>
  <dcterms:modified xsi:type="dcterms:W3CDTF">2016-05-03T18:19:09Z</dcterms:modified>
</cp:coreProperties>
</file>